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551" r:id="rId12"/>
    <p:sldId id="545" r:id="rId13"/>
    <p:sldId id="552" r:id="rId14"/>
    <p:sldId id="554" r:id="rId15"/>
    <p:sldId id="557" r:id="rId16"/>
    <p:sldId id="558" r:id="rId17"/>
    <p:sldId id="559"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163"/>
    <a:srgbClr val="0000FF"/>
    <a:srgbClr val="FFB757"/>
    <a:srgbClr val="FFC475"/>
    <a:srgbClr val="FFB44F"/>
    <a:srgbClr val="FFC679"/>
    <a:srgbClr val="FFCD8B"/>
    <a:srgbClr val="FFC981"/>
    <a:srgbClr val="FFD9A7"/>
    <a:srgbClr val="2233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965" autoAdjust="0"/>
  </p:normalViewPr>
  <p:slideViewPr>
    <p:cSldViewPr snapToGrid="0">
      <p:cViewPr varScale="1">
        <p:scale>
          <a:sx n="101" d="100"/>
          <a:sy n="101" d="100"/>
        </p:scale>
        <p:origin x="-402" y="-84"/>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400629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4/11/2024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3">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59"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V</a:t>
            </a:r>
            <a:r>
              <a:rPr lang="en-IN" sz="2000" b="1" dirty="0" err="1">
                <a:solidFill>
                  <a:schemeClr val="bg1">
                    <a:lumMod val="95000"/>
                  </a:schemeClr>
                </a:solidFill>
              </a:rPr>
              <a:t>oting</a:t>
            </a:r>
            <a:r>
              <a:rPr lang="en-IN" sz="2000" b="1" dirty="0">
                <a:solidFill>
                  <a:schemeClr val="bg1">
                    <a:lumMod val="95000"/>
                  </a:schemeClr>
                </a:solidFill>
              </a:rPr>
              <a:t> Web Application Using Django Framework</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199820" y="4211595"/>
            <a:ext cx="44645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smtClean="0">
                <a:solidFill>
                  <a:schemeClr val="bg1"/>
                </a:solidFill>
              </a:rPr>
              <a:t>Kumarasan</a:t>
            </a:r>
            <a:r>
              <a:rPr lang="en-US" sz="1100" dirty="0" smtClean="0">
                <a:solidFill>
                  <a:schemeClr val="bg1"/>
                </a:solidFill>
              </a:rPr>
              <a:t> T</a:t>
            </a:r>
          </a:p>
          <a:p>
            <a:pPr marR="0" lvl="0" rtl="0">
              <a:lnSpc>
                <a:spcPct val="100000"/>
              </a:lnSpc>
              <a:spcBef>
                <a:spcPts val="0"/>
              </a:spcBef>
              <a:spcAft>
                <a:spcPts val="200"/>
              </a:spcAft>
            </a:pPr>
            <a:r>
              <a:rPr lang="en-US" sz="1100" b="0" i="0" u="none" strike="noStrike" cap="none" dirty="0" smtClean="0">
                <a:solidFill>
                  <a:schemeClr val="bg1"/>
                </a:solidFill>
                <a:latin typeface="Arial"/>
                <a:ea typeface="Arial"/>
                <a:cs typeface="Arial"/>
                <a:sym typeface="Arial"/>
              </a:rPr>
              <a:t>NM </a:t>
            </a:r>
            <a:r>
              <a:rPr lang="en-US" sz="1100" b="0" i="0" u="none" strike="noStrike" cap="none" dirty="0">
                <a:solidFill>
                  <a:schemeClr val="bg1"/>
                </a:solidFill>
                <a:latin typeface="Arial"/>
                <a:ea typeface="Arial"/>
                <a:cs typeface="Arial"/>
                <a:sym typeface="Arial"/>
              </a:rPr>
              <a:t>Id</a:t>
            </a:r>
            <a:r>
              <a:rPr lang="en-US" sz="1100" b="0" i="0" u="none" strike="noStrike" cap="none">
                <a:solidFill>
                  <a:schemeClr val="bg1"/>
                </a:solidFill>
                <a:latin typeface="Arial"/>
                <a:ea typeface="Arial"/>
                <a:cs typeface="Arial"/>
                <a:sym typeface="Arial"/>
              </a:rPr>
              <a:t>: </a:t>
            </a:r>
            <a:r>
              <a:rPr lang="en-US" sz="1100" smtClean="0">
                <a:solidFill>
                  <a:schemeClr val="bg1"/>
                </a:solidFill>
              </a:rPr>
              <a:t>aut23tcs02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Theni </a:t>
            </a:r>
            <a:r>
              <a:rPr lang="en-US" sz="1100" dirty="0" err="1">
                <a:solidFill>
                  <a:schemeClr val="bg1"/>
                </a:solidFill>
              </a:rPr>
              <a:t>Kammavar</a:t>
            </a:r>
            <a:r>
              <a:rPr lang="en-US" sz="1100" dirty="0">
                <a:solidFill>
                  <a:schemeClr val="bg1"/>
                </a:solidFill>
              </a:rPr>
              <a:t> Sangam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2EF465-81A5-DCCE-6093-6EB6D3665851}"/>
              </a:ext>
            </a:extLst>
          </p:cNvPr>
          <p:cNvSpPr>
            <a:spLocks noGrp="1"/>
          </p:cNvSpPr>
          <p:nvPr>
            <p:ph type="title"/>
          </p:nvPr>
        </p:nvSpPr>
        <p:spPr>
          <a:xfrm>
            <a:off x="-2286000" y="445024"/>
            <a:ext cx="787940" cy="1675323"/>
          </a:xfrm>
        </p:spPr>
        <p:txBody>
          <a:bodyPr/>
          <a:lstStyle/>
          <a:p>
            <a:endParaRPr lang="en-IN" dirty="0"/>
          </a:p>
        </p:txBody>
      </p:sp>
      <p:sp>
        <p:nvSpPr>
          <p:cNvPr id="3" name="TextBox 2">
            <a:extLst>
              <a:ext uri="{FF2B5EF4-FFF2-40B4-BE49-F238E27FC236}">
                <a16:creationId xmlns:a16="http://schemas.microsoft.com/office/drawing/2014/main" xmlns="" id="{78DA4729-6587-0CB6-34A5-7E03CFB03AD9}"/>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5" name="Picture 4">
            <a:extLst>
              <a:ext uri="{FF2B5EF4-FFF2-40B4-BE49-F238E27FC236}">
                <a16:creationId xmlns:a16="http://schemas.microsoft.com/office/drawing/2014/main" xmlns="" id="{A47D6DA8-6CC7-F9CE-6C26-1E284FAC185D}"/>
              </a:ext>
            </a:extLst>
          </p:cNvPr>
          <p:cNvPicPr>
            <a:picLocks noChangeAspect="1"/>
          </p:cNvPicPr>
          <p:nvPr/>
        </p:nvPicPr>
        <p:blipFill rotWithShape="1">
          <a:blip r:embed="rId2"/>
          <a:srcRect t="9708" b="10103"/>
          <a:stretch/>
        </p:blipFill>
        <p:spPr>
          <a:xfrm>
            <a:off x="1112167" y="907915"/>
            <a:ext cx="6469811" cy="3664086"/>
          </a:xfrm>
          <a:prstGeom prst="rect">
            <a:avLst/>
          </a:prstGeom>
        </p:spPr>
      </p:pic>
    </p:spTree>
    <p:extLst>
      <p:ext uri="{BB962C8B-B14F-4D97-AF65-F5344CB8AC3E}">
        <p14:creationId xmlns:p14="http://schemas.microsoft.com/office/powerpoint/2010/main" xmlns="" val="36963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0F1CC0E-7B24-E957-AEF2-2C4965F6F37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4" name="Picture 3">
            <a:extLst>
              <a:ext uri="{FF2B5EF4-FFF2-40B4-BE49-F238E27FC236}">
                <a16:creationId xmlns:a16="http://schemas.microsoft.com/office/drawing/2014/main" xmlns="" id="{80B05181-ED83-41A1-4722-B001E2FB0A82}"/>
              </a:ext>
            </a:extLst>
          </p:cNvPr>
          <p:cNvPicPr>
            <a:picLocks noChangeAspect="1"/>
          </p:cNvPicPr>
          <p:nvPr/>
        </p:nvPicPr>
        <p:blipFill rotWithShape="1">
          <a:blip r:embed="rId2"/>
          <a:srcRect t="10213" b="10229"/>
          <a:stretch/>
        </p:blipFill>
        <p:spPr>
          <a:xfrm>
            <a:off x="924099" y="940341"/>
            <a:ext cx="6359493" cy="3573293"/>
          </a:xfrm>
          <a:prstGeom prst="rect">
            <a:avLst/>
          </a:prstGeom>
        </p:spPr>
      </p:pic>
    </p:spTree>
    <p:extLst>
      <p:ext uri="{BB962C8B-B14F-4D97-AF65-F5344CB8AC3E}">
        <p14:creationId xmlns:p14="http://schemas.microsoft.com/office/powerpoint/2010/main" xmlns="" val="996759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E438B66-6D4D-A445-373D-C657779FEE05}"/>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8" name="Picture 7">
            <a:extLst>
              <a:ext uri="{FF2B5EF4-FFF2-40B4-BE49-F238E27FC236}">
                <a16:creationId xmlns:a16="http://schemas.microsoft.com/office/drawing/2014/main" xmlns="" id="{9F96E00E-FED2-0FD4-FD63-773B3D8932A8}"/>
              </a:ext>
            </a:extLst>
          </p:cNvPr>
          <p:cNvPicPr>
            <a:picLocks noChangeAspect="1"/>
          </p:cNvPicPr>
          <p:nvPr/>
        </p:nvPicPr>
        <p:blipFill rotWithShape="1">
          <a:blip r:embed="rId2"/>
          <a:srcRect t="10339" b="10103"/>
          <a:stretch/>
        </p:blipFill>
        <p:spPr>
          <a:xfrm>
            <a:off x="1151078" y="998707"/>
            <a:ext cx="6324868" cy="3553838"/>
          </a:xfrm>
          <a:prstGeom prst="rect">
            <a:avLst/>
          </a:prstGeom>
        </p:spPr>
      </p:pic>
    </p:spTree>
    <p:extLst>
      <p:ext uri="{BB962C8B-B14F-4D97-AF65-F5344CB8AC3E}">
        <p14:creationId xmlns:p14="http://schemas.microsoft.com/office/powerpoint/2010/main" xmlns="" val="201231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BB0003F-88D3-661B-0DB4-E4CFF9733538}"/>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xmlns="" id="{B28C4DAD-A9AB-EDEC-DC9E-240259A20DA0}"/>
              </a:ext>
            </a:extLst>
          </p:cNvPr>
          <p:cNvPicPr>
            <a:picLocks noChangeAspect="1"/>
          </p:cNvPicPr>
          <p:nvPr/>
        </p:nvPicPr>
        <p:blipFill rotWithShape="1">
          <a:blip r:embed="rId2"/>
          <a:srcRect t="10087" b="10103"/>
          <a:stretch/>
        </p:blipFill>
        <p:spPr>
          <a:xfrm>
            <a:off x="930584" y="771728"/>
            <a:ext cx="6799610" cy="3832697"/>
          </a:xfrm>
          <a:prstGeom prst="rect">
            <a:avLst/>
          </a:prstGeom>
        </p:spPr>
      </p:pic>
    </p:spTree>
    <p:extLst>
      <p:ext uri="{BB962C8B-B14F-4D97-AF65-F5344CB8AC3E}">
        <p14:creationId xmlns:p14="http://schemas.microsoft.com/office/powerpoint/2010/main" xmlns="" val="246952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CC9CC0E-2622-5C15-766E-5F404324635F}"/>
              </a:ext>
            </a:extLst>
          </p:cNvPr>
          <p:cNvSpPr txBox="1"/>
          <p:nvPr/>
        </p:nvSpPr>
        <p:spPr>
          <a:xfrm>
            <a:off x="97275" y="92545"/>
            <a:ext cx="4072648" cy="307777"/>
          </a:xfrm>
          <a:prstGeom prst="rect">
            <a:avLst/>
          </a:prstGeom>
          <a:noFill/>
        </p:spPr>
        <p:txBody>
          <a:bodyPr wrap="square" rtlCol="0">
            <a:spAutoFit/>
          </a:bodyPr>
          <a:lstStyle/>
          <a:p>
            <a:r>
              <a:rPr lang="en-US" dirty="0">
                <a:solidFill>
                  <a:srgbClr val="0D0D0D"/>
                </a:solidFill>
                <a:highlight>
                  <a:srgbClr val="213163"/>
                </a:highlight>
                <a:latin typeface="Söhne"/>
              </a:rPr>
              <a:t>V</a:t>
            </a:r>
            <a:r>
              <a:rPr lang="en-US" b="0" i="0" dirty="0">
                <a:solidFill>
                  <a:srgbClr val="0D0D0D"/>
                </a:solidFill>
                <a:effectLst/>
                <a:highlight>
                  <a:srgbClr val="213163"/>
                </a:highlight>
                <a:latin typeface="Söhne"/>
              </a:rPr>
              <a:t>oting </a:t>
            </a:r>
            <a:r>
              <a:rPr lang="en-US" dirty="0">
                <a:solidFill>
                  <a:srgbClr val="0D0D0D"/>
                </a:solidFill>
                <a:highlight>
                  <a:srgbClr val="213163"/>
                </a:highlight>
                <a:latin typeface="Söhne"/>
              </a:rPr>
              <a:t>W</a:t>
            </a:r>
            <a:r>
              <a:rPr lang="en-US" b="0" i="0" dirty="0">
                <a:solidFill>
                  <a:srgbClr val="0D0D0D"/>
                </a:solidFill>
                <a:effectLst/>
                <a:highlight>
                  <a:srgbClr val="213163"/>
                </a:highlight>
                <a:latin typeface="Söhne"/>
              </a:rPr>
              <a:t>eb </a:t>
            </a:r>
            <a:r>
              <a:rPr lang="en-US" dirty="0">
                <a:solidFill>
                  <a:srgbClr val="0D0D0D"/>
                </a:solidFill>
                <a:highlight>
                  <a:srgbClr val="213163"/>
                </a:highlight>
                <a:latin typeface="Söhne"/>
              </a:rPr>
              <a:t>A</a:t>
            </a:r>
            <a:r>
              <a:rPr lang="en-US" b="0" i="0" dirty="0">
                <a:solidFill>
                  <a:srgbClr val="0D0D0D"/>
                </a:solidFill>
                <a:effectLst/>
                <a:highlight>
                  <a:srgbClr val="213163"/>
                </a:highlight>
                <a:latin typeface="Söhne"/>
              </a:rPr>
              <a:t>pplication </a:t>
            </a:r>
            <a:r>
              <a:rPr lang="en-US" dirty="0">
                <a:solidFill>
                  <a:srgbClr val="0D0D0D"/>
                </a:solidFill>
                <a:highlight>
                  <a:srgbClr val="213163"/>
                </a:highlight>
                <a:latin typeface="Söhne"/>
              </a:rPr>
              <a:t>U</a:t>
            </a:r>
            <a:r>
              <a:rPr lang="en-US" b="0" i="0" dirty="0">
                <a:solidFill>
                  <a:srgbClr val="0D0D0D"/>
                </a:solidFill>
                <a:effectLst/>
                <a:highlight>
                  <a:srgbClr val="213163"/>
                </a:highlight>
                <a:latin typeface="Söhne"/>
              </a:rPr>
              <a:t>sing </a:t>
            </a:r>
            <a:r>
              <a:rPr lang="en-US" dirty="0">
                <a:solidFill>
                  <a:srgbClr val="0D0D0D"/>
                </a:solidFill>
                <a:highlight>
                  <a:srgbClr val="213163"/>
                </a:highlight>
                <a:latin typeface="Söhne"/>
              </a:rPr>
              <a:t>D</a:t>
            </a:r>
            <a:r>
              <a:rPr lang="en-US" b="0" i="0" dirty="0">
                <a:solidFill>
                  <a:srgbClr val="0D0D0D"/>
                </a:solidFill>
                <a:effectLst/>
                <a:highlight>
                  <a:srgbClr val="213163"/>
                </a:highlight>
                <a:latin typeface="Söhne"/>
              </a:rPr>
              <a:t>jango </a:t>
            </a:r>
            <a:r>
              <a:rPr lang="en-US" dirty="0">
                <a:solidFill>
                  <a:srgbClr val="0D0D0D"/>
                </a:solidFill>
                <a:highlight>
                  <a:srgbClr val="213163"/>
                </a:highlight>
                <a:latin typeface="Söhne"/>
              </a:rPr>
              <a:t>F</a:t>
            </a:r>
            <a:r>
              <a:rPr lang="en-US" b="0" i="0" dirty="0">
                <a:solidFill>
                  <a:srgbClr val="0D0D0D"/>
                </a:solidFill>
                <a:effectLst/>
                <a:highlight>
                  <a:srgbClr val="213163"/>
                </a:highlight>
                <a:latin typeface="Söhne"/>
              </a:rPr>
              <a:t>ramework </a:t>
            </a:r>
            <a:endParaRPr lang="en-IN" dirty="0">
              <a:highlight>
                <a:srgbClr val="213163"/>
              </a:highlight>
            </a:endParaRPr>
          </a:p>
        </p:txBody>
      </p:sp>
      <p:pic>
        <p:nvPicPr>
          <p:cNvPr id="4" name="Picture 3">
            <a:extLst>
              <a:ext uri="{FF2B5EF4-FFF2-40B4-BE49-F238E27FC236}">
                <a16:creationId xmlns:a16="http://schemas.microsoft.com/office/drawing/2014/main" xmlns="" id="{DAE7A164-C023-8769-40AC-01FE6102BB4F}"/>
              </a:ext>
            </a:extLst>
          </p:cNvPr>
          <p:cNvPicPr>
            <a:picLocks noChangeAspect="1"/>
          </p:cNvPicPr>
          <p:nvPr/>
        </p:nvPicPr>
        <p:blipFill rotWithShape="1">
          <a:blip r:embed="rId2"/>
          <a:srcRect t="9961" b="10229"/>
          <a:stretch/>
        </p:blipFill>
        <p:spPr>
          <a:xfrm>
            <a:off x="1419917" y="1025052"/>
            <a:ext cx="6304166" cy="3553434"/>
          </a:xfrm>
          <a:prstGeom prst="rect">
            <a:avLst/>
          </a:prstGeom>
        </p:spPr>
      </p:pic>
    </p:spTree>
    <p:extLst>
      <p:ext uri="{BB962C8B-B14F-4D97-AF65-F5344CB8AC3E}">
        <p14:creationId xmlns:p14="http://schemas.microsoft.com/office/powerpoint/2010/main" xmlns="" val="334344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372406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summary, developing a voting web application using the Django framework offers a streamlined and efficient approach to creating a secure, interactive, and user-friendly platform. </a:t>
            </a:r>
          </a:p>
          <a:p>
            <a:pPr marL="173736" indent="-173736">
              <a:spcAft>
                <a:spcPts val="800"/>
              </a:spcAft>
              <a:buClr>
                <a:srgbClr val="213163"/>
              </a:buClr>
              <a:buFont typeface="Arial" panose="020B0604020202020204" pitchFamily="34" charset="0"/>
              <a:buChar char="•"/>
            </a:pPr>
            <a:r>
              <a:rPr lang="en-US" dirty="0"/>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marL="173736" indent="-173736">
              <a:spcAft>
                <a:spcPts val="800"/>
              </a:spcAft>
              <a:buClr>
                <a:srgbClr val="213163"/>
              </a:buClr>
              <a:buFont typeface="Arial" panose="020B0604020202020204" pitchFamily="34" charset="0"/>
              <a:buChar char="•"/>
            </a:pPr>
            <a:r>
              <a:rPr lang="en-US" dirty="0"/>
              <a:t>With its scalability, flexibility, and accessibility, a Django-based voting web application stands as a versatile solution for facilitating democratic participation and engagement in various settings.</a:t>
            </a:r>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xmlns="" id="{7C42414D-CAD5-46FC-FCA6-75EAEE4D4FBD}"/>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xmlns=""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TextBox 1">
            <a:extLst>
              <a:ext uri="{FF2B5EF4-FFF2-40B4-BE49-F238E27FC236}">
                <a16:creationId xmlns:a16="http://schemas.microsoft.com/office/drawing/2014/main" xmlns="" id="{38523373-C033-607A-78B3-20334D93DD33}"/>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a:extLst>
              <a:ext uri="{FF2B5EF4-FFF2-40B4-BE49-F238E27FC236}">
                <a16:creationId xmlns:a16="http://schemas.microsoft.com/office/drawing/2014/main" xmlns="" id="{BB4FFCB3-121B-046E-3DAE-5EB47C99667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xmlns=""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1774815"/>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err="1"/>
              <a:t>Aims&amp;Objective</a:t>
            </a:r>
            <a:endParaRPr lang="en-US" dirty="0"/>
          </a:p>
          <a:p>
            <a:pPr marL="173736" indent="-173736">
              <a:spcAft>
                <a:spcPts val="800"/>
              </a:spcAft>
              <a:buClr>
                <a:srgbClr val="213163"/>
              </a:buClr>
              <a:buFont typeface="Arial" panose="020B0604020202020204" pitchFamily="34" charset="0"/>
              <a:buChar char="•"/>
            </a:pPr>
            <a:r>
              <a:rPr lang="en-US" dirty="0"/>
              <a:t>Result</a:t>
            </a:r>
          </a:p>
          <a:p>
            <a:pPr marL="173736" indent="-173736">
              <a:spcAft>
                <a:spcPts val="800"/>
              </a:spcAft>
              <a:buClr>
                <a:srgbClr val="213163"/>
              </a:buClr>
              <a:buFont typeface="Arial" panose="020B0604020202020204" pitchFamily="34" charset="0"/>
              <a:buChar char="•"/>
            </a:pPr>
            <a:r>
              <a:rPr lang="en-US" dirty="0"/>
              <a:t>Conclusion</a:t>
            </a:r>
          </a:p>
        </p:txBody>
      </p:sp>
      <p:pic>
        <p:nvPicPr>
          <p:cNvPr id="3" name="Picture 2">
            <a:extLst>
              <a:ext uri="{FF2B5EF4-FFF2-40B4-BE49-F238E27FC236}">
                <a16:creationId xmlns:a16="http://schemas.microsoft.com/office/drawing/2014/main" xmlns="" id="{9B58AA03-6834-057A-A589-9233960667D3}"/>
              </a:ext>
            </a:extLst>
          </p:cNvPr>
          <p:cNvPicPr>
            <a:picLocks noChangeAspect="1"/>
          </p:cNvPicPr>
          <p:nvPr/>
        </p:nvPicPr>
        <p:blipFill rotWithShape="1">
          <a:blip r:embed="rId3"/>
          <a:srcRect l="6271" t="2" r="3378" b="14094"/>
          <a:stretch/>
        </p:blipFill>
        <p:spPr>
          <a:xfrm>
            <a:off x="4662791" y="832098"/>
            <a:ext cx="3955915" cy="3597229"/>
          </a:xfrm>
          <a:prstGeom prst="rect">
            <a:avLst/>
          </a:prstGeom>
          <a:solidFill>
            <a:schemeClr val="accent1"/>
          </a:solidFill>
        </p:spPr>
      </p:pic>
      <p:sp>
        <p:nvSpPr>
          <p:cNvPr id="5" name="TextBox 4">
            <a:extLst>
              <a:ext uri="{FF2B5EF4-FFF2-40B4-BE49-F238E27FC236}">
                <a16:creationId xmlns:a16="http://schemas.microsoft.com/office/drawing/2014/main" xmlns="" id="{E5473E12-F98B-E339-31FE-7ACC5E4AF96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xmlns=""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1815882"/>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TextBox 3">
            <a:extLst>
              <a:ext uri="{FF2B5EF4-FFF2-40B4-BE49-F238E27FC236}">
                <a16:creationId xmlns:a16="http://schemas.microsoft.com/office/drawing/2014/main" xmlns="" id="{C530E7CB-32A9-EBA9-FD75-89CBD40E921A}"/>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xmlns=""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1918474"/>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r>
              <a:rPr lang="en-US" dirty="0"/>
              <a:t/>
            </a:r>
            <a:br>
              <a:rPr lang="en-US" dirty="0"/>
            </a:b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TextBox 1">
            <a:extLst>
              <a:ext uri="{FF2B5EF4-FFF2-40B4-BE49-F238E27FC236}">
                <a16:creationId xmlns:a16="http://schemas.microsoft.com/office/drawing/2014/main" xmlns="" id="{79220444-8F19-4DC5-A712-51E6D513D41B}"/>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xmlns=""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6" y="1059838"/>
            <a:ext cx="8535652" cy="2031325"/>
          </a:xfrm>
          <a:prstGeom prst="rect">
            <a:avLst/>
          </a:prstGeom>
          <a:noFill/>
        </p:spPr>
        <p:txBody>
          <a:bodyPr wrap="square" lIns="91440" tIns="45720" rIns="91440" bIns="45720" anchor="t">
            <a:spAutoFit/>
          </a:bodyPr>
          <a:lstStyle/>
          <a:p>
            <a:pPr lvl="0" eaLnBrk="0" fontAlgn="base" hangingPunct="0">
              <a:spcBef>
                <a:spcPct val="0"/>
              </a:spcBef>
              <a:spcAft>
                <a:spcPct val="0"/>
              </a:spcAft>
              <a:buClrTx/>
            </a:pPr>
            <a:r>
              <a:rPr lang="en-US" b="1" i="0" dirty="0">
                <a:solidFill>
                  <a:srgbClr val="000000"/>
                </a:solidFill>
                <a:effectLst/>
              </a:rPr>
              <a:t>Aim: </a:t>
            </a:r>
            <a:r>
              <a:rPr lang="en-US" altLang="en-US" dirty="0">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lvl="0" eaLnBrk="0" fontAlgn="base" hangingPunct="0">
              <a:spcBef>
                <a:spcPct val="0"/>
              </a:spcBef>
              <a:spcAft>
                <a:spcPct val="0"/>
              </a:spcAft>
              <a:buClrTx/>
            </a:pPr>
            <a:endParaRPr lang="en-US" altLang="en-US" dirty="0">
              <a:solidFill>
                <a:schemeClr val="tx1"/>
              </a:solidFill>
              <a:latin typeface="Arial" panose="020B0604020202020204" pitchFamily="34" charset="0"/>
            </a:endParaRP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114675" y="2747206"/>
            <a:ext cx="2136758" cy="2087777"/>
          </a:xfrm>
          <a:prstGeom prst="rect">
            <a:avLst/>
          </a:prstGeom>
        </p:spPr>
      </p:pic>
      <p:sp>
        <p:nvSpPr>
          <p:cNvPr id="8" name="Rectangle 4">
            <a:extLst>
              <a:ext uri="{FF2B5EF4-FFF2-40B4-BE49-F238E27FC236}">
                <a16:creationId xmlns:a16="http://schemas.microsoft.com/office/drawing/2014/main" xmlns="" id="{4BAB3B74-3B66-9600-39AD-5E818DF39ED5}"/>
              </a:ext>
            </a:extLst>
          </p:cNvPr>
          <p:cNvSpPr>
            <a:spLocks noChangeArrowheads="1"/>
          </p:cNvSpPr>
          <p:nvPr/>
        </p:nvSpPr>
        <p:spPr bwMode="auto">
          <a:xfrm>
            <a:off x="0" y="0"/>
            <a:ext cx="3114675"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öhne"/>
              </a:rPr>
              <a:t/>
            </a: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xmlns="" id="{85E488F6-CF76-73C8-AA49-59AA8F746E87}"/>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xmlns=""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650925" cy="2970044"/>
          </a:xfrm>
          <a:prstGeom prst="rect">
            <a:avLst/>
          </a:prstGeom>
          <a:noFill/>
        </p:spPr>
        <p:txBody>
          <a:bodyPr wrap="square" lIns="91440" tIns="45720" rIns="91440" bIns="45720" anchor="t">
            <a:spAutoFit/>
          </a:bodyPr>
          <a:lstStyle/>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User Authentication and Management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registration, login, and logout functionalities.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password encryption and secure authentication mechanisms.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users to update their profiles and reset passwords if forgotten.</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Voting System Functionality</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view a list of available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the ability for users to cast their votes for different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each user can only vote once per topic.</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real-time updates of voting results to users.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Administration Panel</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Create an administrative interface for managing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Allow administrators to add, edit, and delete voting topics and options.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user management features for administrators to manage user accounts and permissions.</a:t>
            </a:r>
          </a:p>
          <a:p>
            <a:pPr marL="171450" indent="-171450" algn="l">
              <a:buFont typeface="Arial" panose="020B0604020202020204" pitchFamily="34" charset="0"/>
              <a:buChar char="•"/>
            </a:pPr>
            <a:r>
              <a:rPr lang="en-US" sz="1100" b="1" i="0" dirty="0">
                <a:solidFill>
                  <a:srgbClr val="0D0D0D"/>
                </a:solidFill>
                <a:effectLst/>
                <a:highlight>
                  <a:srgbClr val="FFFFFF"/>
                </a:highlight>
                <a:latin typeface="Söhne"/>
              </a:rPr>
              <a:t>Security Measures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measures to prevent fraudulent voting, such as CAPTCHA or IP restrictions.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Ensure that user authentication and data transmission are secure using HTTPS.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Protect against common security vulnerabilities like SQL injection and cross-site scripting (XSS) attacks.</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TextBox 1">
            <a:extLst>
              <a:ext uri="{FF2B5EF4-FFF2-40B4-BE49-F238E27FC236}">
                <a16:creationId xmlns:a16="http://schemas.microsoft.com/office/drawing/2014/main" xmlns="" id="{4054C037-C801-1A8D-ACB7-B30E4E2C9F5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xmlns=""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9536CD6-AE6A-BB42-22D5-B9CDBE8C60A2}"/>
              </a:ext>
            </a:extLst>
          </p:cNvPr>
          <p:cNvSpPr txBox="1"/>
          <p:nvPr/>
        </p:nvSpPr>
        <p:spPr>
          <a:xfrm>
            <a:off x="77821" y="735535"/>
            <a:ext cx="6277583" cy="3477875"/>
          </a:xfrm>
          <a:prstGeom prst="rect">
            <a:avLst/>
          </a:prstGeom>
          <a:noFill/>
        </p:spPr>
        <p:txBody>
          <a:bodyPr wrap="square">
            <a:spAutoFit/>
          </a:bodyPr>
          <a:lstStyle/>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User Interaction and Engagement</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Enable users to comment on voting topics and engage in discussions.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Implement features like upvoting or downvoting comments to encourage participation.</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Provide social sharing options to allow users to share voting topics on social media platforms.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Accessibility and Responsiveness</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Design the application to be accessible to users with disabilities, following WCAG guidelines.</a:t>
            </a:r>
          </a:p>
          <a:p>
            <a:pPr marL="742950" lvl="1" indent="-285750">
              <a:buFont typeface="Arial" panose="020B0604020202020204" pitchFamily="34" charset="0"/>
              <a:buChar char="•"/>
            </a:pPr>
            <a:r>
              <a:rPr lang="en-US" sz="1100" b="0" i="0" dirty="0">
                <a:solidFill>
                  <a:srgbClr val="0D0D0D"/>
                </a:solidFill>
                <a:effectLst/>
                <a:highlight>
                  <a:srgbClr val="FFFFFF"/>
                </a:highlight>
                <a:latin typeface="Söhne"/>
              </a:rPr>
              <a:t>Ensure that the user interface is responsive and compatible with various devices and screen sizes.</a:t>
            </a:r>
          </a:p>
          <a:p>
            <a:pPr marL="285750" indent="-285750" algn="l">
              <a:buFont typeface="Arial" panose="020B0604020202020204" pitchFamily="34" charset="0"/>
              <a:buChar char="•"/>
            </a:pPr>
            <a:r>
              <a:rPr lang="en-US" sz="1100" b="1" i="0" dirty="0">
                <a:solidFill>
                  <a:srgbClr val="0D0D0D"/>
                </a:solidFill>
                <a:effectLst/>
                <a:highlight>
                  <a:srgbClr val="FFFFFF"/>
                </a:highlight>
                <a:latin typeface="Söhne"/>
              </a:rPr>
              <a:t>Testing and Quality Assurance</a:t>
            </a:r>
            <a:r>
              <a:rPr lang="en-US" sz="1100" b="0" i="0" dirty="0">
                <a:solidFill>
                  <a:srgbClr val="0D0D0D"/>
                </a:solidFill>
                <a:effectLst/>
                <a:highlight>
                  <a:srgbClr val="FFFFFF"/>
                </a:highlight>
                <a:latin typeface="Söhne"/>
              </a:rPr>
              <a:t>:</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Write unit tests to ensure the functionality of different components, including user authentication and voting features.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Conduct integration tests to verify the interaction between different modules and components.</a:t>
            </a:r>
          </a:p>
          <a:p>
            <a:pPr marL="742950" lvl="1" indent="-285750" algn="l">
              <a:buFont typeface="Arial" panose="020B0604020202020204" pitchFamily="34" charset="0"/>
              <a:buChar char="•"/>
            </a:pPr>
            <a:r>
              <a:rPr lang="en-US" sz="1100" b="0" i="0" dirty="0">
                <a:solidFill>
                  <a:srgbClr val="0D0D0D"/>
                </a:solidFill>
                <a:effectLst/>
                <a:highlight>
                  <a:srgbClr val="FFFFFF"/>
                </a:highlight>
                <a:latin typeface="Söhne"/>
              </a:rPr>
              <a:t>Perform usability testing to ensure that the application meets the needs of its target users.</a:t>
            </a:r>
          </a:p>
          <a:p>
            <a:pPr marL="285750" indent="-285750" algn="l">
              <a:buFont typeface="Wingdings" panose="05000000000000000000" pitchFamily="2" charset="2"/>
              <a:buChar char="§"/>
            </a:pPr>
            <a:r>
              <a:rPr lang="en-US" sz="1100" b="1" i="0" dirty="0">
                <a:solidFill>
                  <a:srgbClr val="0D0D0D"/>
                </a:solidFill>
                <a:effectLst/>
                <a:highlight>
                  <a:srgbClr val="FFFFFF"/>
                </a:highlight>
                <a:latin typeface="Söhne"/>
              </a:rPr>
              <a:t>Documentation and Support</a:t>
            </a:r>
            <a:r>
              <a:rPr lang="en-US" sz="1100" b="0" i="0" dirty="0">
                <a:solidFill>
                  <a:srgbClr val="0D0D0D"/>
                </a:solidFill>
                <a:effectLst/>
                <a:highlight>
                  <a:srgbClr val="FFFFFF"/>
                </a:highlight>
                <a:latin typeface="Söhne"/>
              </a:rPr>
              <a:t>:</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Provide comprehensive documentation for users and administrators on how to use the application.</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Include a FAQ section to address common questions and issues.</a:t>
            </a:r>
          </a:p>
          <a:p>
            <a:pPr marL="742950" lvl="1" indent="-285750" algn="l">
              <a:buFont typeface="Wingdings" panose="05000000000000000000" pitchFamily="2" charset="2"/>
              <a:buChar char="§"/>
            </a:pPr>
            <a:r>
              <a:rPr lang="en-US" sz="1100" b="0" i="0" dirty="0">
                <a:solidFill>
                  <a:srgbClr val="0D0D0D"/>
                </a:solidFill>
                <a:effectLst/>
                <a:highlight>
                  <a:srgbClr val="FFFFFF"/>
                </a:highlight>
                <a:latin typeface="Söhne"/>
              </a:rPr>
              <a:t>Offer user support through email or a dedicated support system to assist users with any problems they encounter.</a:t>
            </a:r>
          </a:p>
        </p:txBody>
      </p:sp>
      <p:sp>
        <p:nvSpPr>
          <p:cNvPr id="4" name="TextBox 3">
            <a:extLst>
              <a:ext uri="{FF2B5EF4-FFF2-40B4-BE49-F238E27FC236}">
                <a16:creationId xmlns:a16="http://schemas.microsoft.com/office/drawing/2014/main" xmlns="" id="{3FF402A7-3BB0-ABDA-DBC3-986697AF5F18}"/>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spTree>
    <p:extLst>
      <p:ext uri="{BB962C8B-B14F-4D97-AF65-F5344CB8AC3E}">
        <p14:creationId xmlns:p14="http://schemas.microsoft.com/office/powerpoint/2010/main" xmlns="" val="30989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8" name="TextBox 7">
            <a:extLst>
              <a:ext uri="{FF2B5EF4-FFF2-40B4-BE49-F238E27FC236}">
                <a16:creationId xmlns:a16="http://schemas.microsoft.com/office/drawing/2014/main" xmlns="" id="{DB428B6B-EDEE-69A3-BD9D-E746937B66CE}"/>
              </a:ext>
            </a:extLst>
          </p:cNvPr>
          <p:cNvSpPr txBox="1"/>
          <p:nvPr/>
        </p:nvSpPr>
        <p:spPr>
          <a:xfrm>
            <a:off x="77821" y="90793"/>
            <a:ext cx="4494179" cy="307777"/>
          </a:xfrm>
          <a:prstGeom prst="rect">
            <a:avLst/>
          </a:prstGeom>
          <a:noFill/>
        </p:spPr>
        <p:txBody>
          <a:bodyPr wrap="square" rtlCol="0">
            <a:spAutoFit/>
          </a:bodyPr>
          <a:lstStyle/>
          <a:p>
            <a:r>
              <a:rPr lang="en-US" dirty="0">
                <a:solidFill>
                  <a:schemeClr val="bg1"/>
                </a:solidFill>
                <a:highlight>
                  <a:srgbClr val="213163"/>
                </a:highlight>
                <a:latin typeface="Söhne"/>
              </a:rPr>
              <a:t>V</a:t>
            </a:r>
            <a:r>
              <a:rPr lang="en-US" b="0" i="0" dirty="0">
                <a:solidFill>
                  <a:schemeClr val="bg1"/>
                </a:solidFill>
                <a:effectLst/>
                <a:highlight>
                  <a:srgbClr val="213163"/>
                </a:highlight>
                <a:latin typeface="Söhne"/>
              </a:rPr>
              <a:t>oting </a:t>
            </a:r>
            <a:r>
              <a:rPr lang="en-US" dirty="0">
                <a:solidFill>
                  <a:schemeClr val="bg1"/>
                </a:solidFill>
                <a:highlight>
                  <a:srgbClr val="213163"/>
                </a:highlight>
                <a:latin typeface="Söhne"/>
              </a:rPr>
              <a:t>W</a:t>
            </a:r>
            <a:r>
              <a:rPr lang="en-US" b="0" i="0" dirty="0">
                <a:solidFill>
                  <a:schemeClr val="bg1"/>
                </a:solidFill>
                <a:effectLst/>
                <a:highlight>
                  <a:srgbClr val="213163"/>
                </a:highlight>
                <a:latin typeface="Söhne"/>
              </a:rPr>
              <a:t>eb </a:t>
            </a:r>
            <a:r>
              <a:rPr lang="en-US" dirty="0">
                <a:solidFill>
                  <a:schemeClr val="bg1"/>
                </a:solidFill>
                <a:highlight>
                  <a:srgbClr val="213163"/>
                </a:highlight>
                <a:latin typeface="Söhne"/>
              </a:rPr>
              <a:t>A</a:t>
            </a:r>
            <a:r>
              <a:rPr lang="en-US" b="0" i="0" dirty="0">
                <a:solidFill>
                  <a:schemeClr val="bg1"/>
                </a:solidFill>
                <a:effectLst/>
                <a:highlight>
                  <a:srgbClr val="213163"/>
                </a:highlight>
                <a:latin typeface="Söhne"/>
              </a:rPr>
              <a:t>pplication </a:t>
            </a:r>
            <a:r>
              <a:rPr lang="en-US" dirty="0">
                <a:solidFill>
                  <a:schemeClr val="bg1"/>
                </a:solidFill>
                <a:highlight>
                  <a:srgbClr val="213163"/>
                </a:highlight>
                <a:latin typeface="Söhne"/>
              </a:rPr>
              <a:t>U</a:t>
            </a:r>
            <a:r>
              <a:rPr lang="en-US" b="0" i="0" dirty="0">
                <a:solidFill>
                  <a:schemeClr val="bg1"/>
                </a:solidFill>
                <a:effectLst/>
                <a:highlight>
                  <a:srgbClr val="213163"/>
                </a:highlight>
                <a:latin typeface="Söhne"/>
              </a:rPr>
              <a:t>sing </a:t>
            </a:r>
            <a:r>
              <a:rPr lang="en-US" dirty="0">
                <a:solidFill>
                  <a:schemeClr val="bg1"/>
                </a:solidFill>
                <a:highlight>
                  <a:srgbClr val="213163"/>
                </a:highlight>
                <a:latin typeface="Söhne"/>
              </a:rPr>
              <a:t>D</a:t>
            </a:r>
            <a:r>
              <a:rPr lang="en-US" b="0" i="0" dirty="0">
                <a:solidFill>
                  <a:schemeClr val="bg1"/>
                </a:solidFill>
                <a:effectLst/>
                <a:highlight>
                  <a:srgbClr val="213163"/>
                </a:highlight>
                <a:latin typeface="Söhne"/>
              </a:rPr>
              <a:t>jango </a:t>
            </a:r>
            <a:r>
              <a:rPr lang="en-US" dirty="0">
                <a:solidFill>
                  <a:schemeClr val="bg1"/>
                </a:solidFill>
                <a:highlight>
                  <a:srgbClr val="213163"/>
                </a:highlight>
                <a:latin typeface="Söhne"/>
              </a:rPr>
              <a:t>F</a:t>
            </a:r>
            <a:r>
              <a:rPr lang="en-US" b="0" i="0" dirty="0">
                <a:solidFill>
                  <a:schemeClr val="bg1"/>
                </a:solidFill>
                <a:effectLst/>
                <a:highlight>
                  <a:srgbClr val="213163"/>
                </a:highlight>
                <a:latin typeface="Söhne"/>
              </a:rPr>
              <a:t>ramework </a:t>
            </a:r>
            <a:endParaRPr lang="en-IN" dirty="0">
              <a:solidFill>
                <a:schemeClr val="bg1"/>
              </a:solidFill>
              <a:highlight>
                <a:srgbClr val="213163"/>
              </a:highlight>
            </a:endParaRPr>
          </a:p>
        </p:txBody>
      </p:sp>
      <p:pic>
        <p:nvPicPr>
          <p:cNvPr id="10" name="Picture 9">
            <a:extLst>
              <a:ext uri="{FF2B5EF4-FFF2-40B4-BE49-F238E27FC236}">
                <a16:creationId xmlns:a16="http://schemas.microsoft.com/office/drawing/2014/main" xmlns="" id="{84C050C9-4D1B-1C28-313C-B552188B5FC3}"/>
              </a:ext>
            </a:extLst>
          </p:cNvPr>
          <p:cNvPicPr>
            <a:picLocks noChangeAspect="1"/>
          </p:cNvPicPr>
          <p:nvPr/>
        </p:nvPicPr>
        <p:blipFill rotWithShape="1">
          <a:blip r:embed="rId3"/>
          <a:srcRect t="8210" b="10396"/>
          <a:stretch/>
        </p:blipFill>
        <p:spPr>
          <a:xfrm>
            <a:off x="1488303" y="1069697"/>
            <a:ext cx="5787986" cy="3327205"/>
          </a:xfrm>
          <a:prstGeom prst="rect">
            <a:avLst/>
          </a:prstGeom>
        </p:spPr>
      </p:pic>
    </p:spTree>
    <p:extLst>
      <p:ext uri="{BB962C8B-B14F-4D97-AF65-F5344CB8AC3E}">
        <p14:creationId xmlns:p14="http://schemas.microsoft.com/office/powerpoint/2010/main" xmlns=""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580</TotalTime>
  <Words>836</Words>
  <Application>Microsoft Office PowerPoint</Application>
  <PresentationFormat>On-screen Show (16:9)</PresentationFormat>
  <Paragraphs>83</Paragraphs>
  <Slides>16</Slides>
  <Notes>10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Slide 1</vt:lpstr>
      <vt:lpstr>Slide 2</vt:lpstr>
      <vt:lpstr>Course Outline</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VARATHARAJAN</cp:lastModifiedBy>
  <cp:revision>162</cp:revision>
  <dcterms:modified xsi:type="dcterms:W3CDTF">2024-04-11T10:19:15Z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